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73fd71e0b_5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e73fd71e0b_5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73fd71e0b_3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e73fd71e0b_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73fd71e0b_3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e73fd71e0b_3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73fd71e0b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e73fd71e0b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73fd71e0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e73fd71e0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73fd71e0b_5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e73fd71e0b_5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23.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t/>
            </a:r>
            <a:endParaRPr/>
          </a:p>
        </p:txBody>
      </p:sp>
      <p:sp>
        <p:nvSpPr>
          <p:cNvPr id="89" name="Google Shape;89;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pic>
        <p:nvPicPr>
          <p:cNvPr id="90" name="Google Shape;90;p13"/>
          <p:cNvPicPr preferRelativeResize="0"/>
          <p:nvPr/>
        </p:nvPicPr>
        <p:blipFill rotWithShape="1">
          <a:blip r:embed="rId3">
            <a:alphaModFix/>
          </a:blip>
          <a:srcRect b="0" l="0" r="0" t="0"/>
          <a:stretch/>
        </p:blipFill>
        <p:spPr>
          <a:xfrm>
            <a:off x="-2" y="1"/>
            <a:ext cx="12192002" cy="6857999"/>
          </a:xfrm>
          <a:prstGeom prst="rect">
            <a:avLst/>
          </a:prstGeom>
          <a:noFill/>
          <a:ln>
            <a:noFill/>
          </a:ln>
        </p:spPr>
      </p:pic>
      <p:sp>
        <p:nvSpPr>
          <p:cNvPr id="91" name="Google Shape;91;p13"/>
          <p:cNvSpPr txBox="1"/>
          <p:nvPr/>
        </p:nvSpPr>
        <p:spPr>
          <a:xfrm>
            <a:off x="630315" y="145684"/>
            <a:ext cx="575272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4800" u="none" cap="none" strike="noStrike">
                <a:solidFill>
                  <a:schemeClr val="lt1"/>
                </a:solidFill>
                <a:latin typeface="Times New Roman"/>
                <a:ea typeface="Times New Roman"/>
                <a:cs typeface="Times New Roman"/>
                <a:sym typeface="Times New Roman"/>
              </a:rPr>
              <a:t>SLIDE 1 </a:t>
            </a:r>
            <a:endParaRPr/>
          </a:p>
        </p:txBody>
      </p:sp>
      <p:sp>
        <p:nvSpPr>
          <p:cNvPr id="92" name="Google Shape;92;p13"/>
          <p:cNvSpPr txBox="1"/>
          <p:nvPr/>
        </p:nvSpPr>
        <p:spPr>
          <a:xfrm>
            <a:off x="1398954" y="1485820"/>
            <a:ext cx="9386400" cy="52026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3200"/>
              <a:buFont typeface="Arial"/>
              <a:buAutoNum type="arabicPeriod"/>
            </a:pPr>
            <a:r>
              <a:rPr lang="en-IN" sz="3200">
                <a:solidFill>
                  <a:schemeClr val="dk1"/>
                </a:solidFill>
                <a:latin typeface="Arial"/>
                <a:ea typeface="Arial"/>
                <a:cs typeface="Arial"/>
                <a:sym typeface="Arial"/>
              </a:rPr>
              <a:t>Team Name - </a:t>
            </a:r>
            <a:r>
              <a:rPr b="1" lang="en-IN" sz="2800" u="sng">
                <a:solidFill>
                  <a:schemeClr val="dk1"/>
                </a:solidFill>
                <a:latin typeface="Arial"/>
                <a:ea typeface="Arial"/>
                <a:cs typeface="Arial"/>
                <a:sym typeface="Arial"/>
              </a:rPr>
              <a:t>DALCV_CODE_WITH_US</a:t>
            </a:r>
            <a:endParaRPr/>
          </a:p>
          <a:p>
            <a:pPr indent="0" lvl="0" marL="0" marR="0" rtl="0" algn="l">
              <a:spcBef>
                <a:spcPts val="0"/>
              </a:spcBef>
              <a:spcAft>
                <a:spcPts val="0"/>
              </a:spcAft>
              <a:buNone/>
            </a:pPr>
            <a:r>
              <a:t/>
            </a:r>
            <a:endParaRPr sz="3200">
              <a:solidFill>
                <a:schemeClr val="dk1"/>
              </a:solidFill>
              <a:latin typeface="Arial"/>
              <a:ea typeface="Arial"/>
              <a:cs typeface="Arial"/>
              <a:sym typeface="Arial"/>
            </a:endParaRPr>
          </a:p>
          <a:p>
            <a:pPr indent="0" lvl="0" marL="0" marR="0" rtl="0" algn="l">
              <a:spcBef>
                <a:spcPts val="0"/>
              </a:spcBef>
              <a:spcAft>
                <a:spcPts val="0"/>
              </a:spcAft>
              <a:buNone/>
            </a:pPr>
            <a:r>
              <a:rPr lang="en-IN" sz="3200">
                <a:solidFill>
                  <a:schemeClr val="dk1"/>
                </a:solidFill>
                <a:latin typeface="Arial"/>
                <a:ea typeface="Arial"/>
                <a:cs typeface="Arial"/>
                <a:sym typeface="Arial"/>
              </a:rPr>
              <a:t>2. Members Name and Phone Numbers  </a:t>
            </a:r>
            <a:endParaRPr/>
          </a:p>
          <a:p>
            <a:pPr indent="0" lvl="0" marL="0" marR="0" rtl="0" algn="l">
              <a:spcBef>
                <a:spcPts val="0"/>
              </a:spcBef>
              <a:spcAft>
                <a:spcPts val="0"/>
              </a:spcAft>
              <a:buNone/>
            </a:pPr>
            <a:r>
              <a:rPr b="1" lang="en-IN" sz="2400" u="sng">
                <a:solidFill>
                  <a:schemeClr val="dk1"/>
                </a:solidFill>
                <a:latin typeface="Arial"/>
                <a:ea typeface="Arial"/>
                <a:cs typeface="Arial"/>
                <a:sym typeface="Arial"/>
              </a:rPr>
              <a:t>Sreeram Divya Sri(Leader) *</a:t>
            </a:r>
            <a:r>
              <a:rPr b="1" lang="en-IN" sz="2400">
                <a:solidFill>
                  <a:schemeClr val="dk1"/>
                </a:solidFill>
                <a:latin typeface="Arial"/>
                <a:ea typeface="Arial"/>
                <a:cs typeface="Arial"/>
                <a:sym typeface="Arial"/>
              </a:rPr>
              <a:t> (3</a:t>
            </a:r>
            <a:r>
              <a:rPr b="1" baseline="30000" lang="en-IN" sz="2400">
                <a:solidFill>
                  <a:schemeClr val="dk1"/>
                </a:solidFill>
                <a:latin typeface="Arial"/>
                <a:ea typeface="Arial"/>
                <a:cs typeface="Arial"/>
                <a:sym typeface="Arial"/>
              </a:rPr>
              <a:t>rd</a:t>
            </a:r>
            <a:r>
              <a:rPr b="1" lang="en-IN" sz="2400">
                <a:solidFill>
                  <a:schemeClr val="dk1"/>
                </a:solidFill>
                <a:latin typeface="Arial"/>
                <a:ea typeface="Arial"/>
                <a:cs typeface="Arial"/>
                <a:sym typeface="Arial"/>
              </a:rPr>
              <a:t> year)          ph.no: 9150466889</a:t>
            </a:r>
            <a:endParaRPr/>
          </a:p>
          <a:p>
            <a:pPr indent="0" lvl="0" marL="0" marR="0" rtl="0" algn="l">
              <a:spcBef>
                <a:spcPts val="0"/>
              </a:spcBef>
              <a:spcAft>
                <a:spcPts val="0"/>
              </a:spcAft>
              <a:buNone/>
            </a:pPr>
            <a:r>
              <a:rPr b="1" lang="en-IN" sz="2400">
                <a:solidFill>
                  <a:schemeClr val="dk1"/>
                </a:solidFill>
                <a:latin typeface="Arial"/>
                <a:ea typeface="Arial"/>
                <a:cs typeface="Arial"/>
                <a:sym typeface="Arial"/>
              </a:rPr>
              <a:t>Nerella Sai(3</a:t>
            </a:r>
            <a:r>
              <a:rPr b="1" baseline="30000" lang="en-IN" sz="2400">
                <a:solidFill>
                  <a:schemeClr val="dk1"/>
                </a:solidFill>
                <a:latin typeface="Arial"/>
                <a:ea typeface="Arial"/>
                <a:cs typeface="Arial"/>
                <a:sym typeface="Arial"/>
              </a:rPr>
              <a:t>rd</a:t>
            </a:r>
            <a:r>
              <a:rPr b="1" lang="en-IN" sz="2400">
                <a:solidFill>
                  <a:schemeClr val="dk1"/>
                </a:solidFill>
                <a:latin typeface="Arial"/>
                <a:ea typeface="Arial"/>
                <a:cs typeface="Arial"/>
                <a:sym typeface="Arial"/>
              </a:rPr>
              <a:t> year)                                         ph.no: 9390083836</a:t>
            </a:r>
            <a:endParaRPr/>
          </a:p>
          <a:p>
            <a:pPr indent="0" lvl="0" marL="0" marR="0" rtl="0" algn="l">
              <a:spcBef>
                <a:spcPts val="0"/>
              </a:spcBef>
              <a:spcAft>
                <a:spcPts val="0"/>
              </a:spcAft>
              <a:buNone/>
            </a:pPr>
            <a:r>
              <a:rPr b="1" lang="en-IN" sz="2400">
                <a:solidFill>
                  <a:schemeClr val="dk1"/>
                </a:solidFill>
                <a:latin typeface="Arial"/>
                <a:ea typeface="Arial"/>
                <a:cs typeface="Arial"/>
                <a:sym typeface="Arial"/>
              </a:rPr>
              <a:t>A.Sai Charish (3</a:t>
            </a:r>
            <a:r>
              <a:rPr b="1" baseline="30000" lang="en-IN" sz="2400">
                <a:solidFill>
                  <a:schemeClr val="dk1"/>
                </a:solidFill>
                <a:latin typeface="Arial"/>
                <a:ea typeface="Arial"/>
                <a:cs typeface="Arial"/>
                <a:sym typeface="Arial"/>
              </a:rPr>
              <a:t>rd</a:t>
            </a:r>
            <a:r>
              <a:rPr b="1" lang="en-IN" sz="2400">
                <a:solidFill>
                  <a:schemeClr val="dk1"/>
                </a:solidFill>
                <a:latin typeface="Arial"/>
                <a:ea typeface="Arial"/>
                <a:cs typeface="Arial"/>
                <a:sym typeface="Arial"/>
              </a:rPr>
              <a:t> year)                                    ph.no: 7386347481</a:t>
            </a:r>
            <a:endParaRPr/>
          </a:p>
          <a:p>
            <a:pPr indent="0" lvl="0" marL="0" marR="0" rtl="0" algn="l">
              <a:spcBef>
                <a:spcPts val="0"/>
              </a:spcBef>
              <a:spcAft>
                <a:spcPts val="0"/>
              </a:spcAft>
              <a:buNone/>
            </a:pPr>
            <a:r>
              <a:rPr b="1" lang="en-IN" sz="2400">
                <a:solidFill>
                  <a:schemeClr val="dk1"/>
                </a:solidFill>
                <a:latin typeface="Arial"/>
                <a:ea typeface="Arial"/>
                <a:cs typeface="Arial"/>
                <a:sym typeface="Arial"/>
              </a:rPr>
              <a:t>Vara Lakshmi Yimani   (3</a:t>
            </a:r>
            <a:r>
              <a:rPr b="1" baseline="30000" lang="en-IN" sz="2400">
                <a:solidFill>
                  <a:schemeClr val="dk1"/>
                </a:solidFill>
                <a:latin typeface="Arial"/>
                <a:ea typeface="Arial"/>
                <a:cs typeface="Arial"/>
                <a:sym typeface="Arial"/>
              </a:rPr>
              <a:t>rd</a:t>
            </a:r>
            <a:r>
              <a:rPr b="1" lang="en-IN" sz="2400">
                <a:solidFill>
                  <a:schemeClr val="dk1"/>
                </a:solidFill>
                <a:latin typeface="Arial"/>
                <a:ea typeface="Arial"/>
                <a:cs typeface="Arial"/>
                <a:sym typeface="Arial"/>
              </a:rPr>
              <a:t> year)                    ph.no: 6309807747</a:t>
            </a:r>
            <a:endParaRPr/>
          </a:p>
          <a:p>
            <a:pPr indent="0" lvl="0" marL="0" marR="0" rtl="0" algn="l">
              <a:spcBef>
                <a:spcPts val="0"/>
              </a:spcBef>
              <a:spcAft>
                <a:spcPts val="0"/>
              </a:spcAft>
              <a:buNone/>
            </a:pPr>
            <a:r>
              <a:rPr b="1" lang="en-IN" sz="2400">
                <a:solidFill>
                  <a:schemeClr val="dk1"/>
                </a:solidFill>
                <a:latin typeface="Arial"/>
                <a:ea typeface="Arial"/>
                <a:cs typeface="Arial"/>
                <a:sym typeface="Arial"/>
              </a:rPr>
              <a:t>K.Lahari    (3</a:t>
            </a:r>
            <a:r>
              <a:rPr b="1" baseline="30000" lang="en-IN" sz="2400">
                <a:solidFill>
                  <a:schemeClr val="dk1"/>
                </a:solidFill>
                <a:latin typeface="Arial"/>
                <a:ea typeface="Arial"/>
                <a:cs typeface="Arial"/>
                <a:sym typeface="Arial"/>
              </a:rPr>
              <a:t>rd</a:t>
            </a:r>
            <a:r>
              <a:rPr b="1" lang="en-IN" sz="2400">
                <a:solidFill>
                  <a:schemeClr val="dk1"/>
                </a:solidFill>
                <a:latin typeface="Arial"/>
                <a:ea typeface="Arial"/>
                <a:cs typeface="Arial"/>
                <a:sym typeface="Arial"/>
              </a:rPr>
              <a:t> year)                                          ph.no: 6304918170</a:t>
            </a:r>
            <a:endParaRPr b="1" sz="2400">
              <a:solidFill>
                <a:schemeClr val="dk1"/>
              </a:solidFill>
              <a:latin typeface="Arial"/>
              <a:ea typeface="Arial"/>
              <a:cs typeface="Arial"/>
              <a:sym typeface="Arial"/>
            </a:endParaRPr>
          </a:p>
          <a:p>
            <a:pPr indent="0" lvl="0" marL="0" marR="0" rtl="0" algn="l">
              <a:spcBef>
                <a:spcPts val="0"/>
              </a:spcBef>
              <a:spcAft>
                <a:spcPts val="0"/>
              </a:spcAft>
              <a:buNone/>
            </a:pPr>
            <a:r>
              <a:t/>
            </a:r>
            <a:endParaRPr b="1" sz="2400">
              <a:solidFill>
                <a:schemeClr val="dk1"/>
              </a:solidFill>
            </a:endParaRPr>
          </a:p>
          <a:p>
            <a:pPr indent="0" lvl="0" marL="0" marR="0" rtl="0" algn="l">
              <a:spcBef>
                <a:spcPts val="0"/>
              </a:spcBef>
              <a:spcAft>
                <a:spcPts val="0"/>
              </a:spcAft>
              <a:buNone/>
            </a:pPr>
            <a:r>
              <a:rPr lang="en-IN" sz="3200">
                <a:solidFill>
                  <a:schemeClr val="dk1"/>
                </a:solidFill>
                <a:latin typeface="Arial"/>
                <a:ea typeface="Arial"/>
                <a:cs typeface="Arial"/>
                <a:sym typeface="Arial"/>
              </a:rPr>
              <a:t>3. Domain name - </a:t>
            </a:r>
            <a:r>
              <a:rPr lang="en-IN" sz="2800">
                <a:solidFill>
                  <a:schemeClr val="dk1"/>
                </a:solidFill>
                <a:latin typeface="Arial"/>
                <a:ea typeface="Arial"/>
                <a:cs typeface="Arial"/>
                <a:sym typeface="Arial"/>
              </a:rPr>
              <a:t>OPEN INNOVATION</a:t>
            </a:r>
            <a:endParaRPr/>
          </a:p>
          <a:p>
            <a:pPr indent="0" lvl="0" marL="0" marR="0" rtl="0" algn="l">
              <a:spcBef>
                <a:spcPts val="0"/>
              </a:spcBef>
              <a:spcAft>
                <a:spcPts val="0"/>
              </a:spcAft>
              <a:buNone/>
            </a:pPr>
            <a:r>
              <a:t/>
            </a:r>
            <a:endParaRPr sz="32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86" name="Google Shape;186;p2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87" name="Google Shape;187;p22"/>
          <p:cNvPicPr preferRelativeResize="0"/>
          <p:nvPr/>
        </p:nvPicPr>
        <p:blipFill rotWithShape="1">
          <a:blip r:embed="rId3">
            <a:alphaModFix/>
          </a:blip>
          <a:srcRect b="0" l="0" r="0" t="0"/>
          <a:stretch/>
        </p:blipFill>
        <p:spPr>
          <a:xfrm>
            <a:off x="-2" y="1"/>
            <a:ext cx="12192003" cy="6857998"/>
          </a:xfrm>
          <a:prstGeom prst="rect">
            <a:avLst/>
          </a:prstGeom>
          <a:noFill/>
          <a:ln>
            <a:noFill/>
          </a:ln>
        </p:spPr>
      </p:pic>
      <p:sp>
        <p:nvSpPr>
          <p:cNvPr id="188" name="Google Shape;188;p22"/>
          <p:cNvSpPr txBox="1"/>
          <p:nvPr/>
        </p:nvSpPr>
        <p:spPr>
          <a:xfrm>
            <a:off x="517124" y="230188"/>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lt1"/>
                </a:solidFill>
                <a:latin typeface="Times New Roman"/>
                <a:ea typeface="Times New Roman"/>
                <a:cs typeface="Times New Roman"/>
                <a:sym typeface="Times New Roman"/>
              </a:rPr>
              <a:t>SLIDE  9</a:t>
            </a:r>
            <a:endParaRPr/>
          </a:p>
        </p:txBody>
      </p:sp>
      <p:sp>
        <p:nvSpPr>
          <p:cNvPr id="189" name="Google Shape;189;p22"/>
          <p:cNvSpPr txBox="1"/>
          <p:nvPr/>
        </p:nvSpPr>
        <p:spPr>
          <a:xfrm>
            <a:off x="2022571" y="1125126"/>
            <a:ext cx="82743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a:solidFill>
                  <a:schemeClr val="dk1"/>
                </a:solidFill>
                <a:latin typeface="Times New Roman"/>
                <a:ea typeface="Times New Roman"/>
                <a:cs typeface="Times New Roman"/>
                <a:sym typeface="Times New Roman"/>
              </a:rPr>
              <a:t>RESULTS AND DISCUSSION</a:t>
            </a:r>
            <a:endParaRPr/>
          </a:p>
        </p:txBody>
      </p:sp>
      <p:sp>
        <p:nvSpPr>
          <p:cNvPr id="190" name="Google Shape;190;p22"/>
          <p:cNvSpPr txBox="1"/>
          <p:nvPr/>
        </p:nvSpPr>
        <p:spPr>
          <a:xfrm>
            <a:off x="1098350" y="5711425"/>
            <a:ext cx="10340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200"/>
              <a:t>Gitub repository link: https://github.com/lakshmi0512/DALVC_CODE_WITH_US.git</a:t>
            </a:r>
            <a:endParaRPr sz="2200"/>
          </a:p>
        </p:txBody>
      </p:sp>
      <p:sp>
        <p:nvSpPr>
          <p:cNvPr id="191" name="Google Shape;191;p22"/>
          <p:cNvSpPr txBox="1"/>
          <p:nvPr/>
        </p:nvSpPr>
        <p:spPr>
          <a:xfrm>
            <a:off x="1280700" y="2574750"/>
            <a:ext cx="96306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2000"/>
              <a:t>The final result of the project has been uploaded to the github repository. </a:t>
            </a:r>
            <a:r>
              <a:rPr lang="en-IN" sz="2000"/>
              <a:t>The screenshots of our implementation have been added and shown the slides below. We have implemented most of the features we planned on implementing. And this is a prototype of the website. The image </a:t>
            </a:r>
            <a:r>
              <a:rPr lang="en-IN" sz="2000"/>
              <a:t>processing</a:t>
            </a:r>
            <a:r>
              <a:rPr lang="en-IN" sz="2000"/>
              <a:t> couldn’t be integrated with front-end web dev part. But those two modules have been implemented separately</a:t>
            </a:r>
            <a:endParaRPr sz="2000"/>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97" name="Google Shape;197;p2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98" name="Google Shape;198;p23"/>
          <p:cNvPicPr preferRelativeResize="0"/>
          <p:nvPr/>
        </p:nvPicPr>
        <p:blipFill rotWithShape="1">
          <a:blip r:embed="rId3">
            <a:alphaModFix/>
          </a:blip>
          <a:srcRect b="0" l="0" r="0" t="0"/>
          <a:stretch/>
        </p:blipFill>
        <p:spPr>
          <a:xfrm>
            <a:off x="-2" y="1"/>
            <a:ext cx="12192003" cy="6857998"/>
          </a:xfrm>
          <a:prstGeom prst="rect">
            <a:avLst/>
          </a:prstGeom>
          <a:noFill/>
          <a:ln>
            <a:noFill/>
          </a:ln>
        </p:spPr>
      </p:pic>
      <p:sp>
        <p:nvSpPr>
          <p:cNvPr id="199" name="Google Shape;199;p23"/>
          <p:cNvSpPr txBox="1"/>
          <p:nvPr/>
        </p:nvSpPr>
        <p:spPr>
          <a:xfrm>
            <a:off x="3319641" y="1056184"/>
            <a:ext cx="5144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200" name="Google Shape;200;p23"/>
          <p:cNvSpPr txBox="1"/>
          <p:nvPr/>
        </p:nvSpPr>
        <p:spPr>
          <a:xfrm>
            <a:off x="534880" y="230188"/>
            <a:ext cx="6094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Times New Roman"/>
                <a:ea typeface="Times New Roman"/>
                <a:cs typeface="Times New Roman"/>
                <a:sym typeface="Times New Roman"/>
              </a:rPr>
              <a:t>SLIDE  11</a:t>
            </a:r>
            <a:endParaRPr/>
          </a:p>
        </p:txBody>
      </p:sp>
      <p:sp>
        <p:nvSpPr>
          <p:cNvPr id="201" name="Google Shape;201;p23"/>
          <p:cNvSpPr txBox="1"/>
          <p:nvPr/>
        </p:nvSpPr>
        <p:spPr>
          <a:xfrm>
            <a:off x="636953" y="2177317"/>
            <a:ext cx="10918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02" name="Google Shape;202;p23"/>
          <p:cNvPicPr preferRelativeResize="0"/>
          <p:nvPr/>
        </p:nvPicPr>
        <p:blipFill>
          <a:blip r:embed="rId4">
            <a:alphaModFix/>
          </a:blip>
          <a:stretch>
            <a:fillRect/>
          </a:stretch>
        </p:blipFill>
        <p:spPr>
          <a:xfrm>
            <a:off x="71675" y="1109700"/>
            <a:ext cx="3849750" cy="2704275"/>
          </a:xfrm>
          <a:prstGeom prst="rect">
            <a:avLst/>
          </a:prstGeom>
          <a:noFill/>
          <a:ln>
            <a:noFill/>
          </a:ln>
        </p:spPr>
      </p:pic>
      <p:pic>
        <p:nvPicPr>
          <p:cNvPr id="203" name="Google Shape;203;p23"/>
          <p:cNvPicPr preferRelativeResize="0"/>
          <p:nvPr/>
        </p:nvPicPr>
        <p:blipFill>
          <a:blip r:embed="rId5">
            <a:alphaModFix/>
          </a:blip>
          <a:stretch>
            <a:fillRect/>
          </a:stretch>
        </p:blipFill>
        <p:spPr>
          <a:xfrm>
            <a:off x="3921425" y="1079950"/>
            <a:ext cx="3957226" cy="2704275"/>
          </a:xfrm>
          <a:prstGeom prst="rect">
            <a:avLst/>
          </a:prstGeom>
          <a:noFill/>
          <a:ln>
            <a:noFill/>
          </a:ln>
        </p:spPr>
      </p:pic>
      <p:pic>
        <p:nvPicPr>
          <p:cNvPr id="204" name="Google Shape;204;p23"/>
          <p:cNvPicPr preferRelativeResize="0"/>
          <p:nvPr/>
        </p:nvPicPr>
        <p:blipFill>
          <a:blip r:embed="rId6">
            <a:alphaModFix/>
          </a:blip>
          <a:stretch>
            <a:fillRect/>
          </a:stretch>
        </p:blipFill>
        <p:spPr>
          <a:xfrm>
            <a:off x="7878650" y="1109700"/>
            <a:ext cx="4172099" cy="2704275"/>
          </a:xfrm>
          <a:prstGeom prst="rect">
            <a:avLst/>
          </a:prstGeom>
          <a:noFill/>
          <a:ln>
            <a:noFill/>
          </a:ln>
        </p:spPr>
      </p:pic>
      <p:pic>
        <p:nvPicPr>
          <p:cNvPr id="205" name="Google Shape;205;p23"/>
          <p:cNvPicPr preferRelativeResize="0"/>
          <p:nvPr/>
        </p:nvPicPr>
        <p:blipFill>
          <a:blip r:embed="rId7">
            <a:alphaModFix/>
          </a:blip>
          <a:stretch>
            <a:fillRect/>
          </a:stretch>
        </p:blipFill>
        <p:spPr>
          <a:xfrm>
            <a:off x="71675" y="3813975"/>
            <a:ext cx="3849750" cy="3044025"/>
          </a:xfrm>
          <a:prstGeom prst="rect">
            <a:avLst/>
          </a:prstGeom>
          <a:noFill/>
          <a:ln>
            <a:noFill/>
          </a:ln>
        </p:spPr>
      </p:pic>
      <p:pic>
        <p:nvPicPr>
          <p:cNvPr id="206" name="Google Shape;206;p23"/>
          <p:cNvPicPr preferRelativeResize="0"/>
          <p:nvPr/>
        </p:nvPicPr>
        <p:blipFill>
          <a:blip r:embed="rId8">
            <a:alphaModFix/>
          </a:blip>
          <a:stretch>
            <a:fillRect/>
          </a:stretch>
        </p:blipFill>
        <p:spPr>
          <a:xfrm>
            <a:off x="7878650" y="3784225"/>
            <a:ext cx="4288474" cy="3044025"/>
          </a:xfrm>
          <a:prstGeom prst="rect">
            <a:avLst/>
          </a:prstGeom>
          <a:noFill/>
          <a:ln>
            <a:noFill/>
          </a:ln>
        </p:spPr>
      </p:pic>
      <p:pic>
        <p:nvPicPr>
          <p:cNvPr id="207" name="Google Shape;207;p23"/>
          <p:cNvPicPr preferRelativeResize="0"/>
          <p:nvPr/>
        </p:nvPicPr>
        <p:blipFill>
          <a:blip r:embed="rId9">
            <a:alphaModFix/>
          </a:blip>
          <a:stretch>
            <a:fillRect/>
          </a:stretch>
        </p:blipFill>
        <p:spPr>
          <a:xfrm>
            <a:off x="3921425" y="3784225"/>
            <a:ext cx="3957226" cy="304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13" name="Google Shape;213;p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14" name="Google Shape;214;p24"/>
          <p:cNvPicPr preferRelativeResize="0"/>
          <p:nvPr/>
        </p:nvPicPr>
        <p:blipFill rotWithShape="1">
          <a:blip r:embed="rId3">
            <a:alphaModFix/>
          </a:blip>
          <a:srcRect b="0" l="0" r="0" t="0"/>
          <a:stretch/>
        </p:blipFill>
        <p:spPr>
          <a:xfrm>
            <a:off x="-2" y="1"/>
            <a:ext cx="12192003" cy="6857998"/>
          </a:xfrm>
          <a:prstGeom prst="rect">
            <a:avLst/>
          </a:prstGeom>
          <a:noFill/>
          <a:ln>
            <a:noFill/>
          </a:ln>
        </p:spPr>
      </p:pic>
      <p:sp>
        <p:nvSpPr>
          <p:cNvPr id="215" name="Google Shape;215;p24"/>
          <p:cNvSpPr txBox="1"/>
          <p:nvPr/>
        </p:nvSpPr>
        <p:spPr>
          <a:xfrm>
            <a:off x="3319641" y="1056184"/>
            <a:ext cx="51444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400">
                <a:solidFill>
                  <a:schemeClr val="dk1"/>
                </a:solidFill>
                <a:latin typeface="Times New Roman"/>
                <a:ea typeface="Times New Roman"/>
                <a:cs typeface="Times New Roman"/>
                <a:sym typeface="Times New Roman"/>
              </a:rPr>
              <a:t> </a:t>
            </a:r>
            <a:endParaRPr/>
          </a:p>
        </p:txBody>
      </p:sp>
      <p:sp>
        <p:nvSpPr>
          <p:cNvPr id="216" name="Google Shape;216;p24"/>
          <p:cNvSpPr txBox="1"/>
          <p:nvPr/>
        </p:nvSpPr>
        <p:spPr>
          <a:xfrm>
            <a:off x="153875" y="230200"/>
            <a:ext cx="6561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Times New Roman"/>
                <a:ea typeface="Times New Roman"/>
                <a:cs typeface="Times New Roman"/>
                <a:sym typeface="Times New Roman"/>
              </a:rPr>
              <a:t>SLIDE  10 -IMPLEMENTATION</a:t>
            </a:r>
            <a:endParaRPr/>
          </a:p>
        </p:txBody>
      </p:sp>
      <p:sp>
        <p:nvSpPr>
          <p:cNvPr id="217" name="Google Shape;217;p24"/>
          <p:cNvSpPr txBox="1"/>
          <p:nvPr/>
        </p:nvSpPr>
        <p:spPr>
          <a:xfrm>
            <a:off x="636953" y="2177317"/>
            <a:ext cx="10918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sz="1800">
              <a:solidFill>
                <a:schemeClr val="dk1"/>
              </a:solidFill>
              <a:latin typeface="Arial"/>
              <a:ea typeface="Arial"/>
              <a:cs typeface="Arial"/>
              <a:sym typeface="Arial"/>
            </a:endParaRPr>
          </a:p>
          <a:p>
            <a:pPr indent="0" lvl="0" marL="0" marR="0" rtl="0" algn="l">
              <a:spcBef>
                <a:spcPts val="0"/>
              </a:spcBef>
              <a:spcAft>
                <a:spcPts val="0"/>
              </a:spcAft>
              <a:buNone/>
            </a:pPr>
            <a:br>
              <a:rPr lang="en-IN"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218" name="Google Shape;218;p24"/>
          <p:cNvPicPr preferRelativeResize="0"/>
          <p:nvPr/>
        </p:nvPicPr>
        <p:blipFill>
          <a:blip r:embed="rId4">
            <a:alphaModFix/>
          </a:blip>
          <a:stretch>
            <a:fillRect/>
          </a:stretch>
        </p:blipFill>
        <p:spPr>
          <a:xfrm>
            <a:off x="0" y="1056175"/>
            <a:ext cx="4279526" cy="2704075"/>
          </a:xfrm>
          <a:prstGeom prst="rect">
            <a:avLst/>
          </a:prstGeom>
          <a:noFill/>
          <a:ln>
            <a:noFill/>
          </a:ln>
        </p:spPr>
      </p:pic>
      <p:pic>
        <p:nvPicPr>
          <p:cNvPr id="219" name="Google Shape;219;p24"/>
          <p:cNvPicPr preferRelativeResize="0"/>
          <p:nvPr/>
        </p:nvPicPr>
        <p:blipFill>
          <a:blip r:embed="rId5">
            <a:alphaModFix/>
          </a:blip>
          <a:stretch>
            <a:fillRect/>
          </a:stretch>
        </p:blipFill>
        <p:spPr>
          <a:xfrm>
            <a:off x="4279525" y="1032075"/>
            <a:ext cx="4010950" cy="2704075"/>
          </a:xfrm>
          <a:prstGeom prst="rect">
            <a:avLst/>
          </a:prstGeom>
          <a:noFill/>
          <a:ln>
            <a:noFill/>
          </a:ln>
        </p:spPr>
      </p:pic>
      <p:pic>
        <p:nvPicPr>
          <p:cNvPr id="220" name="Google Shape;220;p24"/>
          <p:cNvPicPr preferRelativeResize="0"/>
          <p:nvPr/>
        </p:nvPicPr>
        <p:blipFill>
          <a:blip r:embed="rId6">
            <a:alphaModFix/>
          </a:blip>
          <a:stretch>
            <a:fillRect/>
          </a:stretch>
        </p:blipFill>
        <p:spPr>
          <a:xfrm>
            <a:off x="8311175" y="1032075"/>
            <a:ext cx="3880826" cy="2704075"/>
          </a:xfrm>
          <a:prstGeom prst="rect">
            <a:avLst/>
          </a:prstGeom>
          <a:noFill/>
          <a:ln>
            <a:noFill/>
          </a:ln>
        </p:spPr>
      </p:pic>
      <p:pic>
        <p:nvPicPr>
          <p:cNvPr id="221" name="Google Shape;221;p24"/>
          <p:cNvPicPr preferRelativeResize="0"/>
          <p:nvPr/>
        </p:nvPicPr>
        <p:blipFill>
          <a:blip r:embed="rId7">
            <a:alphaModFix/>
          </a:blip>
          <a:stretch>
            <a:fillRect/>
          </a:stretch>
        </p:blipFill>
        <p:spPr>
          <a:xfrm>
            <a:off x="0" y="3760250"/>
            <a:ext cx="4279526" cy="3044025"/>
          </a:xfrm>
          <a:prstGeom prst="rect">
            <a:avLst/>
          </a:prstGeom>
          <a:noFill/>
          <a:ln>
            <a:noFill/>
          </a:ln>
        </p:spPr>
      </p:pic>
      <p:pic>
        <p:nvPicPr>
          <p:cNvPr id="222" name="Google Shape;222;p24"/>
          <p:cNvPicPr preferRelativeResize="0"/>
          <p:nvPr/>
        </p:nvPicPr>
        <p:blipFill>
          <a:blip r:embed="rId8">
            <a:alphaModFix/>
          </a:blip>
          <a:stretch>
            <a:fillRect/>
          </a:stretch>
        </p:blipFill>
        <p:spPr>
          <a:xfrm>
            <a:off x="4279525" y="3767425"/>
            <a:ext cx="4010950" cy="3029675"/>
          </a:xfrm>
          <a:prstGeom prst="rect">
            <a:avLst/>
          </a:prstGeom>
          <a:noFill/>
          <a:ln>
            <a:noFill/>
          </a:ln>
        </p:spPr>
      </p:pic>
      <p:pic>
        <p:nvPicPr>
          <p:cNvPr id="223" name="Google Shape;223;p24"/>
          <p:cNvPicPr preferRelativeResize="0"/>
          <p:nvPr/>
        </p:nvPicPr>
        <p:blipFill>
          <a:blip r:embed="rId9">
            <a:alphaModFix/>
          </a:blip>
          <a:stretch>
            <a:fillRect/>
          </a:stretch>
        </p:blipFill>
        <p:spPr>
          <a:xfrm>
            <a:off x="8311175" y="3736150"/>
            <a:ext cx="3880826" cy="312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29" name="Google Shape;229;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30" name="Google Shape;230;p25"/>
          <p:cNvPicPr preferRelativeResize="0"/>
          <p:nvPr/>
        </p:nvPicPr>
        <p:blipFill rotWithShape="1">
          <a:blip r:embed="rId3">
            <a:alphaModFix/>
          </a:blip>
          <a:srcRect b="0" l="0" r="0" t="0"/>
          <a:stretch/>
        </p:blipFill>
        <p:spPr>
          <a:xfrm>
            <a:off x="-2" y="1"/>
            <a:ext cx="12192002" cy="6857999"/>
          </a:xfrm>
          <a:prstGeom prst="rect">
            <a:avLst/>
          </a:prstGeom>
          <a:noFill/>
          <a:ln>
            <a:noFill/>
          </a:ln>
        </p:spPr>
      </p:pic>
      <p:sp>
        <p:nvSpPr>
          <p:cNvPr id="231" name="Google Shape;231;p25"/>
          <p:cNvSpPr txBox="1"/>
          <p:nvPr/>
        </p:nvSpPr>
        <p:spPr>
          <a:xfrm>
            <a:off x="517124" y="230188"/>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lt1"/>
                </a:solidFill>
                <a:latin typeface="Times New Roman"/>
                <a:ea typeface="Times New Roman"/>
                <a:cs typeface="Times New Roman"/>
                <a:sym typeface="Times New Roman"/>
              </a:rPr>
              <a:t>SLIDE  12</a:t>
            </a:r>
            <a:endParaRPr/>
          </a:p>
        </p:txBody>
      </p:sp>
      <p:pic>
        <p:nvPicPr>
          <p:cNvPr id="232" name="Google Shape;232;p25"/>
          <p:cNvPicPr preferRelativeResize="0"/>
          <p:nvPr/>
        </p:nvPicPr>
        <p:blipFill>
          <a:blip r:embed="rId4">
            <a:alphaModFix/>
          </a:blip>
          <a:stretch>
            <a:fillRect/>
          </a:stretch>
        </p:blipFill>
        <p:spPr>
          <a:xfrm>
            <a:off x="0" y="1057250"/>
            <a:ext cx="4351149" cy="2829150"/>
          </a:xfrm>
          <a:prstGeom prst="rect">
            <a:avLst/>
          </a:prstGeom>
          <a:noFill/>
          <a:ln>
            <a:noFill/>
          </a:ln>
        </p:spPr>
      </p:pic>
      <p:pic>
        <p:nvPicPr>
          <p:cNvPr id="233" name="Google Shape;233;p25"/>
          <p:cNvPicPr preferRelativeResize="0"/>
          <p:nvPr/>
        </p:nvPicPr>
        <p:blipFill>
          <a:blip r:embed="rId5">
            <a:alphaModFix/>
          </a:blip>
          <a:stretch>
            <a:fillRect/>
          </a:stretch>
        </p:blipFill>
        <p:spPr>
          <a:xfrm>
            <a:off x="4351150" y="1019050"/>
            <a:ext cx="4064675" cy="3047999"/>
          </a:xfrm>
          <a:prstGeom prst="rect">
            <a:avLst/>
          </a:prstGeom>
          <a:noFill/>
          <a:ln>
            <a:noFill/>
          </a:ln>
        </p:spPr>
      </p:pic>
      <p:pic>
        <p:nvPicPr>
          <p:cNvPr id="234" name="Google Shape;234;p25"/>
          <p:cNvPicPr preferRelativeResize="0"/>
          <p:nvPr/>
        </p:nvPicPr>
        <p:blipFill>
          <a:blip r:embed="rId6">
            <a:alphaModFix/>
          </a:blip>
          <a:stretch>
            <a:fillRect/>
          </a:stretch>
        </p:blipFill>
        <p:spPr>
          <a:xfrm>
            <a:off x="8415825" y="1019050"/>
            <a:ext cx="3776176" cy="3047999"/>
          </a:xfrm>
          <a:prstGeom prst="rect">
            <a:avLst/>
          </a:prstGeom>
          <a:noFill/>
          <a:ln>
            <a:noFill/>
          </a:ln>
        </p:spPr>
      </p:pic>
      <p:pic>
        <p:nvPicPr>
          <p:cNvPr id="235" name="Google Shape;235;p25"/>
          <p:cNvPicPr preferRelativeResize="0"/>
          <p:nvPr/>
        </p:nvPicPr>
        <p:blipFill>
          <a:blip r:embed="rId7">
            <a:alphaModFix/>
          </a:blip>
          <a:stretch>
            <a:fillRect/>
          </a:stretch>
        </p:blipFill>
        <p:spPr>
          <a:xfrm>
            <a:off x="-38500" y="4067050"/>
            <a:ext cx="4389651" cy="2790949"/>
          </a:xfrm>
          <a:prstGeom prst="rect">
            <a:avLst/>
          </a:prstGeom>
          <a:noFill/>
          <a:ln>
            <a:noFill/>
          </a:ln>
        </p:spPr>
      </p:pic>
      <p:pic>
        <p:nvPicPr>
          <p:cNvPr id="236" name="Google Shape;236;p25"/>
          <p:cNvPicPr preferRelativeResize="0"/>
          <p:nvPr/>
        </p:nvPicPr>
        <p:blipFill>
          <a:blip r:embed="rId8">
            <a:alphaModFix/>
          </a:blip>
          <a:stretch>
            <a:fillRect/>
          </a:stretch>
        </p:blipFill>
        <p:spPr>
          <a:xfrm>
            <a:off x="8415825" y="4067050"/>
            <a:ext cx="3776176" cy="2790950"/>
          </a:xfrm>
          <a:prstGeom prst="rect">
            <a:avLst/>
          </a:prstGeom>
          <a:noFill/>
          <a:ln>
            <a:noFill/>
          </a:ln>
        </p:spPr>
      </p:pic>
      <p:pic>
        <p:nvPicPr>
          <p:cNvPr id="237" name="Google Shape;237;p25"/>
          <p:cNvPicPr preferRelativeResize="0"/>
          <p:nvPr/>
        </p:nvPicPr>
        <p:blipFill>
          <a:blip r:embed="rId9">
            <a:alphaModFix/>
          </a:blip>
          <a:stretch>
            <a:fillRect/>
          </a:stretch>
        </p:blipFill>
        <p:spPr>
          <a:xfrm>
            <a:off x="4279525" y="4851400"/>
            <a:ext cx="4064674" cy="1039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43" name="Google Shape;24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44" name="Google Shape;244;p26"/>
          <p:cNvPicPr preferRelativeResize="0"/>
          <p:nvPr/>
        </p:nvPicPr>
        <p:blipFill rotWithShape="1">
          <a:blip r:embed="rId3">
            <a:alphaModFix/>
          </a:blip>
          <a:srcRect b="0" l="0" r="0" t="0"/>
          <a:stretch/>
        </p:blipFill>
        <p:spPr>
          <a:xfrm>
            <a:off x="-2" y="1"/>
            <a:ext cx="12192002" cy="6857999"/>
          </a:xfrm>
          <a:prstGeom prst="rect">
            <a:avLst/>
          </a:prstGeom>
          <a:noFill/>
          <a:ln>
            <a:noFill/>
          </a:ln>
        </p:spPr>
      </p:pic>
      <p:sp>
        <p:nvSpPr>
          <p:cNvPr id="245" name="Google Shape;245;p26"/>
          <p:cNvSpPr txBox="1"/>
          <p:nvPr/>
        </p:nvSpPr>
        <p:spPr>
          <a:xfrm>
            <a:off x="517124" y="230188"/>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lt1"/>
                </a:solidFill>
                <a:latin typeface="Times New Roman"/>
                <a:ea typeface="Times New Roman"/>
                <a:cs typeface="Times New Roman"/>
                <a:sym typeface="Times New Roman"/>
              </a:rPr>
              <a:t>SLIDE  13</a:t>
            </a:r>
            <a:endParaRPr/>
          </a:p>
        </p:txBody>
      </p:sp>
      <p:sp>
        <p:nvSpPr>
          <p:cNvPr id="246" name="Google Shape;246;p26"/>
          <p:cNvSpPr txBox="1"/>
          <p:nvPr/>
        </p:nvSpPr>
        <p:spPr>
          <a:xfrm>
            <a:off x="3147725" y="2369750"/>
            <a:ext cx="6228600" cy="326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0"/>
              <a:t>Thank you!!</a:t>
            </a:r>
            <a:endParaRPr sz="10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98" name="Google Shape;98;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99" name="Google Shape;99;p14"/>
          <p:cNvPicPr preferRelativeResize="0"/>
          <p:nvPr/>
        </p:nvPicPr>
        <p:blipFill rotWithShape="1">
          <a:blip r:embed="rId3">
            <a:alphaModFix/>
          </a:blip>
          <a:srcRect b="0" l="0" r="0" t="0"/>
          <a:stretch/>
        </p:blipFill>
        <p:spPr>
          <a:xfrm>
            <a:off x="0" y="0"/>
            <a:ext cx="12192002" cy="6857999"/>
          </a:xfrm>
          <a:prstGeom prst="rect">
            <a:avLst/>
          </a:prstGeom>
          <a:noFill/>
          <a:ln>
            <a:noFill/>
          </a:ln>
        </p:spPr>
      </p:pic>
      <p:sp>
        <p:nvSpPr>
          <p:cNvPr id="100" name="Google Shape;100;p14"/>
          <p:cNvSpPr txBox="1"/>
          <p:nvPr/>
        </p:nvSpPr>
        <p:spPr>
          <a:xfrm>
            <a:off x="523783" y="122730"/>
            <a:ext cx="26100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000">
                <a:solidFill>
                  <a:schemeClr val="lt1"/>
                </a:solidFill>
                <a:latin typeface="Times New Roman"/>
                <a:ea typeface="Times New Roman"/>
                <a:cs typeface="Times New Roman"/>
                <a:sym typeface="Times New Roman"/>
              </a:rPr>
              <a:t>SLIDE  2</a:t>
            </a:r>
            <a:endParaRPr/>
          </a:p>
        </p:txBody>
      </p:sp>
      <p:sp>
        <p:nvSpPr>
          <p:cNvPr id="101" name="Google Shape;101;p14"/>
          <p:cNvSpPr txBox="1"/>
          <p:nvPr/>
        </p:nvSpPr>
        <p:spPr>
          <a:xfrm>
            <a:off x="2946400" y="1163642"/>
            <a:ext cx="795606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4400">
                <a:solidFill>
                  <a:srgbClr val="000000"/>
                </a:solidFill>
                <a:latin typeface="Times New Roman"/>
                <a:ea typeface="Times New Roman"/>
                <a:cs typeface="Times New Roman"/>
                <a:sym typeface="Times New Roman"/>
              </a:rPr>
              <a:t>PROBLEM STATEMENT</a:t>
            </a:r>
            <a:endParaRPr b="1" sz="4400">
              <a:solidFill>
                <a:schemeClr val="dk1"/>
              </a:solidFill>
              <a:latin typeface="Times New Roman"/>
              <a:ea typeface="Times New Roman"/>
              <a:cs typeface="Times New Roman"/>
              <a:sym typeface="Times New Roman"/>
            </a:endParaRPr>
          </a:p>
        </p:txBody>
      </p:sp>
      <p:sp>
        <p:nvSpPr>
          <p:cNvPr id="102" name="Google Shape;102;p14"/>
          <p:cNvSpPr txBox="1"/>
          <p:nvPr/>
        </p:nvSpPr>
        <p:spPr>
          <a:xfrm>
            <a:off x="375137" y="2267290"/>
            <a:ext cx="11441723"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u="none" strike="noStrike">
                <a:solidFill>
                  <a:srgbClr val="000000"/>
                </a:solidFill>
                <a:latin typeface="Arial"/>
                <a:ea typeface="Arial"/>
                <a:cs typeface="Arial"/>
                <a:sym typeface="Arial"/>
              </a:rPr>
              <a:t>Maximum number of farmers are uneducated . They are not aware of agricultural technologies. They are still using traditional practices . They are travelling long distances just to get to know about their soil fertility , crop problems, to get good fertilizers, pesticides. And so many are facing weather related problems. Regulation of  water in their agricultural lands on time basis</a:t>
            </a:r>
            <a:r>
              <a:rPr lang="en-IN" sz="1800">
                <a:solidFill>
                  <a:schemeClr val="dk1"/>
                </a:solidFill>
                <a:latin typeface="Arial"/>
                <a:ea typeface="Arial"/>
                <a:cs typeface="Arial"/>
                <a:sym typeface="Arial"/>
              </a:rPr>
              <a:t> </a:t>
            </a:r>
            <a:r>
              <a:rPr lang="en-IN" sz="1800">
                <a:solidFill>
                  <a:srgbClr val="000000"/>
                </a:solidFill>
                <a:latin typeface="Arial"/>
                <a:ea typeface="Arial"/>
                <a:cs typeface="Arial"/>
                <a:sym typeface="Arial"/>
              </a:rPr>
              <a:t>a</a:t>
            </a:r>
            <a:r>
              <a:rPr b="0" i="0" lang="en-IN" sz="1800" u="none" strike="noStrike">
                <a:solidFill>
                  <a:srgbClr val="000000"/>
                </a:solidFill>
                <a:latin typeface="Arial"/>
                <a:ea typeface="Arial"/>
                <a:cs typeface="Arial"/>
                <a:sym typeface="Arial"/>
              </a:rPr>
              <a:t>nd they are facing difficulties to sell their crop at their desired prices, farmers are facing difficulties in calculating profit loss .and some novice farmers find difficulties to farm</a:t>
            </a:r>
            <a:endParaRPr b="0" sz="1800">
              <a:solidFill>
                <a:schemeClr val="dk1"/>
              </a:solidFill>
              <a:latin typeface="Arial"/>
              <a:ea typeface="Arial"/>
              <a:cs typeface="Arial"/>
              <a:sym typeface="Arial"/>
            </a:endParaRPr>
          </a:p>
          <a:p>
            <a:pPr indent="0" lvl="0" marL="0" marR="0" rtl="0" algn="just">
              <a:spcBef>
                <a:spcPts val="0"/>
              </a:spcBef>
              <a:spcAft>
                <a:spcPts val="0"/>
              </a:spcAft>
              <a:buNone/>
            </a:pPr>
            <a:r>
              <a:rPr b="0" i="0" lang="en-IN" sz="1800" u="none" strike="noStrike">
                <a:solidFill>
                  <a:srgbClr val="000000"/>
                </a:solidFill>
                <a:latin typeface="Arial"/>
                <a:ea typeface="Arial"/>
                <a:cs typeface="Arial"/>
                <a:sym typeface="Arial"/>
              </a:rPr>
              <a:t>After some period, when farmers find no crops to be grown they can use crop rotation technique and some plants require more fertility for their growth while others require less. So we included crop rotation methodology through which farmer can gain knowledge on this .to know more or get practical knowledge, farmers can see youtube videos which will be included in the website</a:t>
            </a:r>
            <a:r>
              <a:rPr lang="en-IN" sz="1800">
                <a:solidFill>
                  <a:schemeClr val="dk1"/>
                </a:solidFill>
                <a:latin typeface="Arial"/>
                <a:ea typeface="Arial"/>
                <a:cs typeface="Arial"/>
                <a:sym typeface="Arial"/>
              </a:rPr>
              <a:t>. </a:t>
            </a:r>
            <a:r>
              <a:rPr b="0" i="0" lang="en-IN" sz="1800" u="none" strike="noStrike">
                <a:solidFill>
                  <a:srgbClr val="000000"/>
                </a:solidFill>
                <a:latin typeface="Arial"/>
                <a:ea typeface="Arial"/>
                <a:cs typeface="Arial"/>
                <a:sym typeface="Arial"/>
              </a:rPr>
              <a:t>This pandemic situation has affected all domain people and there was a huge economic loss.It affected farmers all over the world. So through this website ,we are providing future pandemic prediction technology using artificial intelligence</a:t>
            </a:r>
            <a:endParaRPr b="0" sz="1800">
              <a:solidFill>
                <a:schemeClr val="dk1"/>
              </a:solidFill>
              <a:latin typeface="Arial"/>
              <a:ea typeface="Arial"/>
              <a:cs typeface="Arial"/>
              <a:sym typeface="Arial"/>
            </a:endParaRPr>
          </a:p>
          <a:p>
            <a:pPr indent="0" lvl="0" marL="0" marR="0" rtl="0" algn="just">
              <a:spcBef>
                <a:spcPts val="0"/>
              </a:spcBef>
              <a:spcAft>
                <a:spcPts val="0"/>
              </a:spcAft>
              <a:buNone/>
            </a:pPr>
            <a:br>
              <a:rPr lang="en-IN"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08" name="Google Shape;108;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09" name="Google Shape;109;p15"/>
          <p:cNvPicPr preferRelativeResize="0"/>
          <p:nvPr/>
        </p:nvPicPr>
        <p:blipFill rotWithShape="1">
          <a:blip r:embed="rId3">
            <a:alphaModFix/>
          </a:blip>
          <a:srcRect b="0" l="0" r="0" t="0"/>
          <a:stretch/>
        </p:blipFill>
        <p:spPr>
          <a:xfrm>
            <a:off x="-2" y="1"/>
            <a:ext cx="12192002" cy="6857999"/>
          </a:xfrm>
          <a:prstGeom prst="rect">
            <a:avLst/>
          </a:prstGeom>
          <a:noFill/>
          <a:ln>
            <a:noFill/>
          </a:ln>
        </p:spPr>
      </p:pic>
      <p:sp>
        <p:nvSpPr>
          <p:cNvPr id="110" name="Google Shape;110;p15"/>
          <p:cNvSpPr txBox="1"/>
          <p:nvPr/>
        </p:nvSpPr>
        <p:spPr>
          <a:xfrm>
            <a:off x="500184" y="112004"/>
            <a:ext cx="2399323"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000">
                <a:solidFill>
                  <a:schemeClr val="lt1"/>
                </a:solidFill>
                <a:latin typeface="Times New Roman"/>
                <a:ea typeface="Times New Roman"/>
                <a:cs typeface="Times New Roman"/>
                <a:sym typeface="Times New Roman"/>
              </a:rPr>
              <a:t>SLIDE  3</a:t>
            </a:r>
            <a:endParaRPr/>
          </a:p>
          <a:p>
            <a:pPr indent="0" lvl="0" marL="0" marR="0" rtl="0" algn="l">
              <a:spcBef>
                <a:spcPts val="0"/>
              </a:spcBef>
              <a:spcAft>
                <a:spcPts val="0"/>
              </a:spcAft>
              <a:buNone/>
            </a:pPr>
            <a:r>
              <a:t/>
            </a:r>
            <a:endParaRPr sz="4000">
              <a:solidFill>
                <a:schemeClr val="dk1"/>
              </a:solidFill>
              <a:latin typeface="Arial"/>
              <a:ea typeface="Arial"/>
              <a:cs typeface="Arial"/>
              <a:sym typeface="Arial"/>
            </a:endParaRPr>
          </a:p>
        </p:txBody>
      </p:sp>
      <p:pic>
        <p:nvPicPr>
          <p:cNvPr id="111" name="Google Shape;111;p15"/>
          <p:cNvPicPr preferRelativeResize="0"/>
          <p:nvPr/>
        </p:nvPicPr>
        <p:blipFill rotWithShape="1">
          <a:blip r:embed="rId4">
            <a:alphaModFix/>
          </a:blip>
          <a:srcRect b="0" l="0" r="0" t="0"/>
          <a:stretch/>
        </p:blipFill>
        <p:spPr>
          <a:xfrm>
            <a:off x="1484923" y="1350500"/>
            <a:ext cx="9401908" cy="5085965"/>
          </a:xfrm>
          <a:prstGeom prst="rect">
            <a:avLst/>
          </a:prstGeom>
          <a:noFill/>
          <a:ln>
            <a:noFill/>
          </a:ln>
        </p:spPr>
      </p:pic>
      <p:sp>
        <p:nvSpPr>
          <p:cNvPr id="112" name="Google Shape;112;p15"/>
          <p:cNvSpPr/>
          <p:nvPr/>
        </p:nvSpPr>
        <p:spPr>
          <a:xfrm>
            <a:off x="6971323" y="2766646"/>
            <a:ext cx="429846" cy="14849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 name="Google Shape;113;p15"/>
          <p:cNvSpPr txBox="1"/>
          <p:nvPr/>
        </p:nvSpPr>
        <p:spPr>
          <a:xfrm>
            <a:off x="6900984" y="2659647"/>
            <a:ext cx="9847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Arial"/>
                <a:ea typeface="Arial"/>
                <a:cs typeface="Arial"/>
                <a:sym typeface="Arial"/>
              </a:rPr>
              <a:t>soil</a:t>
            </a:r>
            <a:endParaRPr/>
          </a:p>
        </p:txBody>
      </p:sp>
      <p:sp>
        <p:nvSpPr>
          <p:cNvPr id="114" name="Google Shape;114;p15"/>
          <p:cNvSpPr txBox="1"/>
          <p:nvPr/>
        </p:nvSpPr>
        <p:spPr>
          <a:xfrm>
            <a:off x="7854463" y="3314186"/>
            <a:ext cx="27422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Arial"/>
                <a:ea typeface="Arial"/>
                <a:cs typeface="Arial"/>
                <a:sym typeface="Arial"/>
              </a:rPr>
              <a:t>,Water resource management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20" name="Google Shape;120;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21" name="Google Shape;121;p16"/>
          <p:cNvPicPr preferRelativeResize="0"/>
          <p:nvPr/>
        </p:nvPicPr>
        <p:blipFill rotWithShape="1">
          <a:blip r:embed="rId3">
            <a:alphaModFix/>
          </a:blip>
          <a:srcRect b="0" l="0" r="0" t="0"/>
          <a:stretch/>
        </p:blipFill>
        <p:spPr>
          <a:xfrm>
            <a:off x="-2" y="1"/>
            <a:ext cx="12192002" cy="6857999"/>
          </a:xfrm>
          <a:prstGeom prst="rect">
            <a:avLst/>
          </a:prstGeom>
          <a:noFill/>
          <a:ln>
            <a:noFill/>
          </a:ln>
        </p:spPr>
      </p:pic>
      <p:sp>
        <p:nvSpPr>
          <p:cNvPr id="122" name="Google Shape;122;p16"/>
          <p:cNvSpPr txBox="1"/>
          <p:nvPr/>
        </p:nvSpPr>
        <p:spPr>
          <a:xfrm>
            <a:off x="437226" y="125274"/>
            <a:ext cx="3282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lt1"/>
                </a:solidFill>
                <a:latin typeface="Times New Roman"/>
                <a:ea typeface="Times New Roman"/>
                <a:cs typeface="Times New Roman"/>
                <a:sym typeface="Times New Roman"/>
              </a:rPr>
              <a:t>SLIDE  4</a:t>
            </a:r>
            <a:endParaRPr/>
          </a:p>
        </p:txBody>
      </p:sp>
      <p:sp>
        <p:nvSpPr>
          <p:cNvPr id="123" name="Google Shape;123;p16"/>
          <p:cNvSpPr txBox="1"/>
          <p:nvPr/>
        </p:nvSpPr>
        <p:spPr>
          <a:xfrm>
            <a:off x="4465012" y="1161098"/>
            <a:ext cx="3506679"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400">
                <a:solidFill>
                  <a:schemeClr val="dk1"/>
                </a:solidFill>
                <a:latin typeface="Times New Roman"/>
                <a:ea typeface="Times New Roman"/>
                <a:cs typeface="Times New Roman"/>
                <a:sym typeface="Times New Roman"/>
              </a:rPr>
              <a:t>NOVELTY</a:t>
            </a:r>
            <a:r>
              <a:rPr lang="en-IN" sz="4400">
                <a:solidFill>
                  <a:schemeClr val="dk1"/>
                </a:solidFill>
                <a:latin typeface="Arial"/>
                <a:ea typeface="Arial"/>
                <a:cs typeface="Arial"/>
                <a:sym typeface="Arial"/>
              </a:rPr>
              <a:t> </a:t>
            </a:r>
            <a:endParaRPr/>
          </a:p>
        </p:txBody>
      </p:sp>
      <p:sp>
        <p:nvSpPr>
          <p:cNvPr id="124" name="Google Shape;124;p16"/>
          <p:cNvSpPr txBox="1"/>
          <p:nvPr/>
        </p:nvSpPr>
        <p:spPr>
          <a:xfrm>
            <a:off x="508000" y="2459563"/>
            <a:ext cx="11004062"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u="none" strike="noStrike">
                <a:solidFill>
                  <a:srgbClr val="000000"/>
                </a:solidFill>
                <a:latin typeface="Arial"/>
                <a:ea typeface="Arial"/>
                <a:cs typeface="Arial"/>
                <a:sym typeface="Arial"/>
              </a:rPr>
              <a:t>Generally, farmers cannot detect most of the diseases of their crops, so using our website(by image processing) farmers can take an image of their crop and upload it and come to know what problem the crop is having and use the particular pesticides and insecticides. We can also detect which crop suits the particular soil .Some Farmers are unaware of Crop rotation, so through this website, farmers can get complete knowledge of crop rotation and farming techniques.  Farmers can sell their crops online at their desired rates to corporate companies without brokerage. 24/7 Helpline services are also provided.</a:t>
            </a:r>
            <a:r>
              <a:rPr lang="en-IN" sz="1800">
                <a:solidFill>
                  <a:schemeClr val="dk1"/>
                </a:solidFill>
                <a:latin typeface="Arial"/>
                <a:ea typeface="Arial"/>
                <a:cs typeface="Arial"/>
                <a:sym typeface="Arial"/>
              </a:rPr>
              <a:t> </a:t>
            </a:r>
            <a:r>
              <a:rPr b="0" i="0" lang="en-IN" sz="1800" u="none" strike="noStrike">
                <a:solidFill>
                  <a:srgbClr val="000000"/>
                </a:solidFill>
                <a:latin typeface="Arial"/>
                <a:ea typeface="Arial"/>
                <a:cs typeface="Arial"/>
                <a:sym typeface="Arial"/>
              </a:rPr>
              <a:t>This website provides complete statistics of soil, weather, water available, and pesticides to be used for the crops. Other websites mostly do not contain all the above features. But we have identified major problems facing by the farmers and we have provided solutions to those problems. Thus our website stands out from other existing websites.</a:t>
            </a:r>
            <a:endParaRPr b="0" sz="1800">
              <a:solidFill>
                <a:schemeClr val="dk1"/>
              </a:solidFill>
              <a:latin typeface="Arial"/>
              <a:ea typeface="Arial"/>
              <a:cs typeface="Arial"/>
              <a:sym typeface="Arial"/>
            </a:endParaRPr>
          </a:p>
          <a:p>
            <a:pPr indent="0" lvl="0" marL="0" marR="0" rtl="0" algn="just">
              <a:spcBef>
                <a:spcPts val="0"/>
              </a:spcBef>
              <a:spcAft>
                <a:spcPts val="0"/>
              </a:spcAft>
              <a:buNone/>
            </a:pPr>
            <a:br>
              <a:rPr lang="en-IN"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30" name="Google Shape;130;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31" name="Google Shape;131;p17"/>
          <p:cNvPicPr preferRelativeResize="0"/>
          <p:nvPr/>
        </p:nvPicPr>
        <p:blipFill rotWithShape="1">
          <a:blip r:embed="rId3">
            <a:alphaModFix/>
          </a:blip>
          <a:srcRect b="0" l="0" r="0" t="0"/>
          <a:stretch/>
        </p:blipFill>
        <p:spPr>
          <a:xfrm>
            <a:off x="-2" y="1"/>
            <a:ext cx="12192002" cy="6857999"/>
          </a:xfrm>
          <a:prstGeom prst="rect">
            <a:avLst/>
          </a:prstGeom>
          <a:noFill/>
          <a:ln>
            <a:noFill/>
          </a:ln>
        </p:spPr>
      </p:pic>
      <p:sp>
        <p:nvSpPr>
          <p:cNvPr id="132" name="Google Shape;132;p17"/>
          <p:cNvSpPr txBox="1"/>
          <p:nvPr/>
        </p:nvSpPr>
        <p:spPr>
          <a:xfrm>
            <a:off x="517124" y="230188"/>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lt1"/>
                </a:solidFill>
                <a:latin typeface="Times New Roman"/>
                <a:ea typeface="Times New Roman"/>
                <a:cs typeface="Times New Roman"/>
                <a:sym typeface="Times New Roman"/>
              </a:rPr>
              <a:t>SLIDE  5</a:t>
            </a:r>
            <a:endParaRPr/>
          </a:p>
        </p:txBody>
      </p:sp>
      <p:sp>
        <p:nvSpPr>
          <p:cNvPr id="133" name="Google Shape;133;p17"/>
          <p:cNvSpPr txBox="1"/>
          <p:nvPr/>
        </p:nvSpPr>
        <p:spPr>
          <a:xfrm>
            <a:off x="3603126" y="1056196"/>
            <a:ext cx="5622900" cy="60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300">
                <a:solidFill>
                  <a:schemeClr val="dk1"/>
                </a:solidFill>
                <a:latin typeface="Times New Roman"/>
                <a:ea typeface="Times New Roman"/>
                <a:cs typeface="Times New Roman"/>
                <a:sym typeface="Times New Roman"/>
              </a:rPr>
              <a:t>METHODOLOGY</a:t>
            </a:r>
            <a:endParaRPr sz="300"/>
          </a:p>
        </p:txBody>
      </p:sp>
      <p:sp>
        <p:nvSpPr>
          <p:cNvPr id="134" name="Google Shape;134;p17"/>
          <p:cNvSpPr txBox="1"/>
          <p:nvPr/>
        </p:nvSpPr>
        <p:spPr>
          <a:xfrm>
            <a:off x="428625" y="1762725"/>
            <a:ext cx="11304900" cy="532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600"/>
              <a:t>Image Processing for plant disease:</a:t>
            </a:r>
            <a:endParaRPr sz="1600"/>
          </a:p>
          <a:p>
            <a:pPr indent="0" lvl="0" marL="0" rtl="0" algn="l">
              <a:spcBef>
                <a:spcPts val="0"/>
              </a:spcBef>
              <a:spcAft>
                <a:spcPts val="0"/>
              </a:spcAft>
              <a:buClr>
                <a:schemeClr val="dk1"/>
              </a:buClr>
              <a:buSzPts val="1100"/>
              <a:buFont typeface="Arial"/>
              <a:buNone/>
            </a:pPr>
            <a:r>
              <a:rPr lang="en-IN" sz="1600"/>
              <a:t>For the proposed methodology there are nearly five</a:t>
            </a:r>
            <a:endParaRPr sz="1600"/>
          </a:p>
          <a:p>
            <a:pPr indent="0" lvl="0" marL="0" rtl="0" algn="l">
              <a:spcBef>
                <a:spcPts val="0"/>
              </a:spcBef>
              <a:spcAft>
                <a:spcPts val="0"/>
              </a:spcAft>
              <a:buClr>
                <a:schemeClr val="dk1"/>
              </a:buClr>
              <a:buSzPts val="1100"/>
              <a:buFont typeface="Arial"/>
              <a:buNone/>
            </a:pPr>
            <a:r>
              <a:rPr lang="en-IN" sz="1600"/>
              <a:t>excluding the input image and pre –processing the</a:t>
            </a:r>
            <a:endParaRPr sz="1600"/>
          </a:p>
          <a:p>
            <a:pPr indent="0" lvl="0" marL="0" rtl="0" algn="l">
              <a:spcBef>
                <a:spcPts val="0"/>
              </a:spcBef>
              <a:spcAft>
                <a:spcPts val="0"/>
              </a:spcAft>
              <a:buClr>
                <a:schemeClr val="dk1"/>
              </a:buClr>
              <a:buSzPts val="1100"/>
              <a:buFont typeface="Arial"/>
              <a:buNone/>
            </a:pPr>
            <a:r>
              <a:rPr lang="en-IN" sz="1600"/>
              <a:t>image. The stages are like this</a:t>
            </a:r>
            <a:endParaRPr sz="1600"/>
          </a:p>
          <a:p>
            <a:pPr indent="0" lvl="0" marL="0" rtl="0" algn="l">
              <a:spcBef>
                <a:spcPts val="0"/>
              </a:spcBef>
              <a:spcAft>
                <a:spcPts val="0"/>
              </a:spcAft>
              <a:buClr>
                <a:schemeClr val="dk1"/>
              </a:buClr>
              <a:buSzPts val="1100"/>
              <a:buFont typeface="Arial"/>
              <a:buNone/>
            </a:pPr>
            <a:r>
              <a:rPr lang="en-IN" sz="1600"/>
              <a:t>1.Convert RGB image into lab space</a:t>
            </a:r>
            <a:endParaRPr sz="1600"/>
          </a:p>
          <a:p>
            <a:pPr indent="0" lvl="0" marL="0" rtl="0" algn="l">
              <a:spcBef>
                <a:spcPts val="0"/>
              </a:spcBef>
              <a:spcAft>
                <a:spcPts val="0"/>
              </a:spcAft>
              <a:buClr>
                <a:schemeClr val="dk1"/>
              </a:buClr>
              <a:buSzPts val="1100"/>
              <a:buFont typeface="Arial"/>
              <a:buNone/>
            </a:pPr>
            <a:r>
              <a:rPr lang="en-IN" sz="1600"/>
              <a:t>2.Image Segmentation</a:t>
            </a:r>
            <a:endParaRPr sz="1600"/>
          </a:p>
          <a:p>
            <a:pPr indent="0" lvl="0" marL="0" rtl="0" algn="l">
              <a:spcBef>
                <a:spcPts val="0"/>
              </a:spcBef>
              <a:spcAft>
                <a:spcPts val="0"/>
              </a:spcAft>
              <a:buClr>
                <a:schemeClr val="dk1"/>
              </a:buClr>
              <a:buSzPts val="1100"/>
              <a:buFont typeface="Arial"/>
              <a:buNone/>
            </a:pPr>
            <a:r>
              <a:rPr lang="en-IN" sz="1600"/>
              <a:t>3.K-means clustering algorithm</a:t>
            </a:r>
            <a:endParaRPr sz="1600"/>
          </a:p>
          <a:p>
            <a:pPr indent="0" lvl="0" marL="0" rtl="0" algn="l">
              <a:spcBef>
                <a:spcPts val="0"/>
              </a:spcBef>
              <a:spcAft>
                <a:spcPts val="0"/>
              </a:spcAft>
              <a:buClr>
                <a:schemeClr val="dk1"/>
              </a:buClr>
              <a:buSzPts val="1100"/>
              <a:buFont typeface="Arial"/>
              <a:buNone/>
            </a:pPr>
            <a:r>
              <a:rPr lang="en-IN" sz="1600"/>
              <a:t>4.Feature extraction</a:t>
            </a:r>
            <a:endParaRPr sz="1600"/>
          </a:p>
          <a:p>
            <a:pPr indent="0" lvl="0" marL="0" rtl="0" algn="l">
              <a:spcBef>
                <a:spcPts val="0"/>
              </a:spcBef>
              <a:spcAft>
                <a:spcPts val="0"/>
              </a:spcAft>
              <a:buClr>
                <a:schemeClr val="dk1"/>
              </a:buClr>
              <a:buSzPts val="1100"/>
              <a:buFont typeface="Arial"/>
              <a:buNone/>
            </a:pPr>
            <a:r>
              <a:rPr lang="en-IN" sz="1600"/>
              <a:t>5.SVM (Support Vector Machine) tool</a:t>
            </a:r>
            <a:endParaRPr sz="1600"/>
          </a:p>
          <a:p>
            <a:pPr indent="0" lvl="0" marL="0" rtl="0" algn="l">
              <a:spcBef>
                <a:spcPts val="0"/>
              </a:spcBef>
              <a:spcAft>
                <a:spcPts val="0"/>
              </a:spcAft>
              <a:buClr>
                <a:schemeClr val="dk1"/>
              </a:buClr>
              <a:buSzPts val="1100"/>
              <a:buFont typeface="Arial"/>
              <a:buNone/>
            </a:pPr>
            <a:r>
              <a:rPr lang="en-IN" sz="1600"/>
              <a:t>These are the five stages that input image undergoing the processes. By using the digital cameras taken the photo of the plant leaf and taken it as the input image. The input image will undergo for the pre-processing stage. The various pre-processing image techniques are like   image contrast, image enhancement, image cropping and removing noises if any is present. Image segmentation is the further stage which divided the input digital image into ROI (region of interest). Segmentation is done by using the K-means clustering algorithm, to segment the leaf image by analysing the a*b*L colour space. Feature extraction is the terrible stage in the image processing. In this feature extraction the values which are obtained we are taking them as for the disease classification. For disease classification SVM (Support Vector Machine) classifier technique is used. If the leaf is not </a:t>
            </a:r>
            <a:r>
              <a:rPr lang="en-IN" sz="1600"/>
              <a:t>affected</a:t>
            </a:r>
            <a:r>
              <a:rPr lang="en-IN" sz="1600"/>
              <a:t> any disease it will throw, “healthy” message on the output screen. If the leaf is </a:t>
            </a:r>
            <a:r>
              <a:rPr lang="en-IN" sz="1600"/>
              <a:t>affected</a:t>
            </a:r>
            <a:r>
              <a:rPr lang="en-IN" sz="1600"/>
              <a:t> any disease then it will throw, “disease </a:t>
            </a:r>
            <a:r>
              <a:rPr lang="en-IN" sz="1600"/>
              <a:t>affected</a:t>
            </a:r>
            <a:r>
              <a:rPr lang="en-IN" sz="1600"/>
              <a:t>” message on the screen. In the image segmentation process the segment of the leaf image is analysed by the values are a* b* L. where, a shows the colour drop along the red-green-blue, b shows the shading drop and L is the chromaticity layer</a:t>
            </a:r>
            <a:endParaRPr sz="1600"/>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40" name="Google Shape;140;p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41" name="Google Shape;141;p18"/>
          <p:cNvPicPr preferRelativeResize="0"/>
          <p:nvPr/>
        </p:nvPicPr>
        <p:blipFill rotWithShape="1">
          <a:blip r:embed="rId3">
            <a:alphaModFix/>
          </a:blip>
          <a:srcRect b="0" l="0" r="0" t="0"/>
          <a:stretch/>
        </p:blipFill>
        <p:spPr>
          <a:xfrm>
            <a:off x="-2" y="1"/>
            <a:ext cx="12192003" cy="6857998"/>
          </a:xfrm>
          <a:prstGeom prst="rect">
            <a:avLst/>
          </a:prstGeom>
          <a:noFill/>
          <a:ln>
            <a:noFill/>
          </a:ln>
        </p:spPr>
      </p:pic>
      <p:sp>
        <p:nvSpPr>
          <p:cNvPr id="142" name="Google Shape;142;p18"/>
          <p:cNvSpPr txBox="1"/>
          <p:nvPr/>
        </p:nvSpPr>
        <p:spPr>
          <a:xfrm>
            <a:off x="517124" y="230188"/>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lt1"/>
                </a:solidFill>
                <a:latin typeface="Times New Roman"/>
                <a:ea typeface="Times New Roman"/>
                <a:cs typeface="Times New Roman"/>
                <a:sym typeface="Times New Roman"/>
              </a:rPr>
              <a:t>SLIDE  6</a:t>
            </a:r>
            <a:endParaRPr/>
          </a:p>
        </p:txBody>
      </p:sp>
      <p:sp>
        <p:nvSpPr>
          <p:cNvPr id="143" name="Google Shape;143;p18"/>
          <p:cNvSpPr txBox="1"/>
          <p:nvPr/>
        </p:nvSpPr>
        <p:spPr>
          <a:xfrm>
            <a:off x="1404950" y="1261775"/>
            <a:ext cx="93822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a:solidFill>
                  <a:schemeClr val="dk1"/>
                </a:solidFill>
                <a:latin typeface="Times New Roman"/>
                <a:ea typeface="Times New Roman"/>
                <a:cs typeface="Times New Roman"/>
                <a:sym typeface="Times New Roman"/>
              </a:rPr>
              <a:t>METHODOLOGY &amp; ALGORITHM</a:t>
            </a:r>
            <a:endParaRPr/>
          </a:p>
        </p:txBody>
      </p:sp>
      <p:pic>
        <p:nvPicPr>
          <p:cNvPr id="144" name="Google Shape;144;p18"/>
          <p:cNvPicPr preferRelativeResize="0"/>
          <p:nvPr/>
        </p:nvPicPr>
        <p:blipFill>
          <a:blip r:embed="rId4">
            <a:alphaModFix/>
          </a:blip>
          <a:stretch>
            <a:fillRect/>
          </a:stretch>
        </p:blipFill>
        <p:spPr>
          <a:xfrm>
            <a:off x="517126" y="2360625"/>
            <a:ext cx="4907649" cy="4247450"/>
          </a:xfrm>
          <a:prstGeom prst="rect">
            <a:avLst/>
          </a:prstGeom>
          <a:noFill/>
          <a:ln>
            <a:noFill/>
          </a:ln>
        </p:spPr>
      </p:pic>
      <p:sp>
        <p:nvSpPr>
          <p:cNvPr id="145" name="Google Shape;145;p18"/>
          <p:cNvSpPr txBox="1"/>
          <p:nvPr/>
        </p:nvSpPr>
        <p:spPr>
          <a:xfrm>
            <a:off x="517125" y="1825625"/>
            <a:ext cx="24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t>Water availability algorithm</a:t>
            </a:r>
            <a:endParaRPr/>
          </a:p>
        </p:txBody>
      </p:sp>
      <p:sp>
        <p:nvSpPr>
          <p:cNvPr id="146" name="Google Shape;146;p18"/>
          <p:cNvSpPr txBox="1"/>
          <p:nvPr/>
        </p:nvSpPr>
        <p:spPr>
          <a:xfrm>
            <a:off x="6442750" y="1960425"/>
            <a:ext cx="19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t>Image Processing</a:t>
            </a:r>
            <a:endParaRPr/>
          </a:p>
        </p:txBody>
      </p:sp>
      <p:pic>
        <p:nvPicPr>
          <p:cNvPr id="147" name="Google Shape;147;p18"/>
          <p:cNvPicPr preferRelativeResize="0"/>
          <p:nvPr/>
        </p:nvPicPr>
        <p:blipFill>
          <a:blip r:embed="rId5">
            <a:alphaModFix/>
          </a:blip>
          <a:stretch>
            <a:fillRect/>
          </a:stretch>
        </p:blipFill>
        <p:spPr>
          <a:xfrm>
            <a:off x="6533875" y="2416350"/>
            <a:ext cx="3840401" cy="4108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53" name="Google Shape;153;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54" name="Google Shape;154;p19"/>
          <p:cNvPicPr preferRelativeResize="0"/>
          <p:nvPr/>
        </p:nvPicPr>
        <p:blipFill rotWithShape="1">
          <a:blip r:embed="rId3">
            <a:alphaModFix/>
          </a:blip>
          <a:srcRect b="0" l="0" r="0" t="0"/>
          <a:stretch/>
        </p:blipFill>
        <p:spPr>
          <a:xfrm>
            <a:off x="-2" y="1"/>
            <a:ext cx="12192003" cy="6857998"/>
          </a:xfrm>
          <a:prstGeom prst="rect">
            <a:avLst/>
          </a:prstGeom>
          <a:noFill/>
          <a:ln>
            <a:noFill/>
          </a:ln>
        </p:spPr>
      </p:pic>
      <p:sp>
        <p:nvSpPr>
          <p:cNvPr id="155" name="Google Shape;155;p19"/>
          <p:cNvSpPr txBox="1"/>
          <p:nvPr/>
        </p:nvSpPr>
        <p:spPr>
          <a:xfrm>
            <a:off x="517124" y="230188"/>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lt1"/>
                </a:solidFill>
                <a:latin typeface="Times New Roman"/>
                <a:ea typeface="Times New Roman"/>
                <a:cs typeface="Times New Roman"/>
                <a:sym typeface="Times New Roman"/>
              </a:rPr>
              <a:t>SLIDE  7</a:t>
            </a:r>
            <a:endParaRPr/>
          </a:p>
        </p:txBody>
      </p:sp>
      <p:sp>
        <p:nvSpPr>
          <p:cNvPr id="156" name="Google Shape;156;p19"/>
          <p:cNvSpPr txBox="1"/>
          <p:nvPr/>
        </p:nvSpPr>
        <p:spPr>
          <a:xfrm>
            <a:off x="1404950" y="1261775"/>
            <a:ext cx="93822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a:solidFill>
                  <a:schemeClr val="dk1"/>
                </a:solidFill>
                <a:latin typeface="Times New Roman"/>
                <a:ea typeface="Times New Roman"/>
                <a:cs typeface="Times New Roman"/>
                <a:sym typeface="Times New Roman"/>
              </a:rPr>
              <a:t>METHODOLOGY &amp; ALGORITHM</a:t>
            </a:r>
            <a:endParaRPr/>
          </a:p>
        </p:txBody>
      </p:sp>
      <p:sp>
        <p:nvSpPr>
          <p:cNvPr id="157" name="Google Shape;157;p19"/>
          <p:cNvSpPr txBox="1"/>
          <p:nvPr/>
        </p:nvSpPr>
        <p:spPr>
          <a:xfrm>
            <a:off x="517125" y="1825625"/>
            <a:ext cx="24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 name="Google Shape;158;p19"/>
          <p:cNvSpPr txBox="1"/>
          <p:nvPr/>
        </p:nvSpPr>
        <p:spPr>
          <a:xfrm>
            <a:off x="6442750" y="1960425"/>
            <a:ext cx="19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9" name="Google Shape;159;p19"/>
          <p:cNvPicPr preferRelativeResize="0"/>
          <p:nvPr/>
        </p:nvPicPr>
        <p:blipFill>
          <a:blip r:embed="rId4">
            <a:alphaModFix/>
          </a:blip>
          <a:stretch>
            <a:fillRect/>
          </a:stretch>
        </p:blipFill>
        <p:spPr>
          <a:xfrm>
            <a:off x="1226563" y="2031275"/>
            <a:ext cx="4675625" cy="4826725"/>
          </a:xfrm>
          <a:prstGeom prst="rect">
            <a:avLst/>
          </a:prstGeom>
          <a:noFill/>
          <a:ln>
            <a:noFill/>
          </a:ln>
        </p:spPr>
      </p:pic>
      <p:pic>
        <p:nvPicPr>
          <p:cNvPr id="160" name="Google Shape;160;p19"/>
          <p:cNvPicPr preferRelativeResize="0"/>
          <p:nvPr/>
        </p:nvPicPr>
        <p:blipFill>
          <a:blip r:embed="rId5">
            <a:alphaModFix/>
          </a:blip>
          <a:stretch>
            <a:fillRect/>
          </a:stretch>
        </p:blipFill>
        <p:spPr>
          <a:xfrm>
            <a:off x="6969900" y="2360625"/>
            <a:ext cx="4383900" cy="349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66" name="Google Shape;166;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7" name="Google Shape;167;p20"/>
          <p:cNvPicPr preferRelativeResize="0"/>
          <p:nvPr/>
        </p:nvPicPr>
        <p:blipFill rotWithShape="1">
          <a:blip r:embed="rId3">
            <a:alphaModFix/>
          </a:blip>
          <a:srcRect b="0" l="0" r="0" t="0"/>
          <a:stretch/>
        </p:blipFill>
        <p:spPr>
          <a:xfrm>
            <a:off x="-2" y="1"/>
            <a:ext cx="12192002" cy="6857999"/>
          </a:xfrm>
          <a:prstGeom prst="rect">
            <a:avLst/>
          </a:prstGeom>
          <a:noFill/>
          <a:ln>
            <a:noFill/>
          </a:ln>
        </p:spPr>
      </p:pic>
      <p:sp>
        <p:nvSpPr>
          <p:cNvPr id="168" name="Google Shape;168;p20"/>
          <p:cNvSpPr txBox="1"/>
          <p:nvPr/>
        </p:nvSpPr>
        <p:spPr>
          <a:xfrm>
            <a:off x="3319641" y="1056184"/>
            <a:ext cx="514442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a:solidFill>
                  <a:schemeClr val="dk1"/>
                </a:solidFill>
                <a:latin typeface="Times New Roman"/>
                <a:ea typeface="Times New Roman"/>
                <a:cs typeface="Times New Roman"/>
                <a:sym typeface="Times New Roman"/>
              </a:rPr>
              <a:t>BUSINESS SCOPE </a:t>
            </a:r>
            <a:endParaRPr/>
          </a:p>
        </p:txBody>
      </p:sp>
      <p:sp>
        <p:nvSpPr>
          <p:cNvPr id="169" name="Google Shape;169;p20"/>
          <p:cNvSpPr txBox="1"/>
          <p:nvPr/>
        </p:nvSpPr>
        <p:spPr>
          <a:xfrm>
            <a:off x="534880" y="230188"/>
            <a:ext cx="6094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lt1"/>
                </a:solidFill>
                <a:latin typeface="Times New Roman"/>
                <a:ea typeface="Times New Roman"/>
                <a:cs typeface="Times New Roman"/>
                <a:sym typeface="Times New Roman"/>
              </a:rPr>
              <a:t>SLIDE  8</a:t>
            </a:r>
            <a:endParaRPr/>
          </a:p>
        </p:txBody>
      </p:sp>
      <p:sp>
        <p:nvSpPr>
          <p:cNvPr id="170" name="Google Shape;170;p20"/>
          <p:cNvSpPr txBox="1"/>
          <p:nvPr/>
        </p:nvSpPr>
        <p:spPr>
          <a:xfrm>
            <a:off x="636953" y="2177317"/>
            <a:ext cx="10918200" cy="23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strike="noStrike">
                <a:solidFill>
                  <a:srgbClr val="000000"/>
                </a:solidFill>
                <a:latin typeface="Arial"/>
                <a:ea typeface="Arial"/>
                <a:cs typeface="Arial"/>
                <a:sym typeface="Arial"/>
              </a:rPr>
              <a:t>Nowadays most of the farmers have smart phones with them. In 3-4 years at least 90% of the farmers will be having smartphones. So there's a huge scope for learning farming and solving major problems faced by farmers through this website. Farmers can use this website for free. They can also communicate with the concerned authorities using help lines in their regional language.</a:t>
            </a:r>
            <a:endParaRPr b="0" sz="1800">
              <a:solidFill>
                <a:schemeClr val="dk1"/>
              </a:solidFill>
              <a:latin typeface="Arial"/>
              <a:ea typeface="Arial"/>
              <a:cs typeface="Arial"/>
              <a:sym typeface="Arial"/>
            </a:endParaRPr>
          </a:p>
          <a:p>
            <a:pPr indent="0" lvl="0" marL="0" marR="0" rtl="0" algn="l">
              <a:spcBef>
                <a:spcPts val="0"/>
              </a:spcBef>
              <a:spcAft>
                <a:spcPts val="0"/>
              </a:spcAft>
              <a:buNone/>
            </a:pPr>
            <a:r>
              <a:rPr b="0" i="0" lang="en-IN" sz="1800" u="none" strike="noStrike">
                <a:solidFill>
                  <a:srgbClr val="000000"/>
                </a:solidFill>
                <a:latin typeface="Arial"/>
                <a:ea typeface="Arial"/>
                <a:cs typeface="Arial"/>
                <a:sym typeface="Arial"/>
              </a:rPr>
              <a:t>Novice farmers can also learn farming from this website. As There will be wide usage of this website in a few years,There is a huge scope for this website in the market.</a:t>
            </a:r>
            <a:endParaRPr b="0" sz="1800">
              <a:solidFill>
                <a:schemeClr val="dk1"/>
              </a:solidFill>
              <a:latin typeface="Arial"/>
              <a:ea typeface="Arial"/>
              <a:cs typeface="Arial"/>
              <a:sym typeface="Arial"/>
            </a:endParaRPr>
          </a:p>
          <a:p>
            <a:pPr indent="0" lvl="0" marL="0" marR="0" rtl="0" algn="l">
              <a:spcBef>
                <a:spcPts val="0"/>
              </a:spcBef>
              <a:spcAft>
                <a:spcPts val="0"/>
              </a:spcAft>
              <a:buNone/>
            </a:pPr>
            <a:br>
              <a:rPr lang="en-IN"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76" name="Google Shape;176;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77" name="Google Shape;177;p21"/>
          <p:cNvPicPr preferRelativeResize="0"/>
          <p:nvPr/>
        </p:nvPicPr>
        <p:blipFill rotWithShape="1">
          <a:blip r:embed="rId3">
            <a:alphaModFix/>
          </a:blip>
          <a:srcRect b="0" l="0" r="0" t="0"/>
          <a:stretch/>
        </p:blipFill>
        <p:spPr>
          <a:xfrm>
            <a:off x="-2" y="1"/>
            <a:ext cx="12192003" cy="6857998"/>
          </a:xfrm>
          <a:prstGeom prst="rect">
            <a:avLst/>
          </a:prstGeom>
          <a:noFill/>
          <a:ln>
            <a:noFill/>
          </a:ln>
        </p:spPr>
      </p:pic>
      <p:sp>
        <p:nvSpPr>
          <p:cNvPr id="178" name="Google Shape;178;p21"/>
          <p:cNvSpPr txBox="1"/>
          <p:nvPr/>
        </p:nvSpPr>
        <p:spPr>
          <a:xfrm>
            <a:off x="517124" y="230188"/>
            <a:ext cx="609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chemeClr val="lt1"/>
                </a:solidFill>
                <a:latin typeface="Times New Roman"/>
                <a:ea typeface="Times New Roman"/>
                <a:cs typeface="Times New Roman"/>
                <a:sym typeface="Times New Roman"/>
              </a:rPr>
              <a:t>SLIDE  9</a:t>
            </a:r>
            <a:endParaRPr/>
          </a:p>
        </p:txBody>
      </p:sp>
      <p:sp>
        <p:nvSpPr>
          <p:cNvPr id="179" name="Google Shape;179;p21"/>
          <p:cNvSpPr txBox="1"/>
          <p:nvPr/>
        </p:nvSpPr>
        <p:spPr>
          <a:xfrm>
            <a:off x="3058787" y="1221590"/>
            <a:ext cx="62604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a:solidFill>
                  <a:schemeClr val="dk1"/>
                </a:solidFill>
                <a:latin typeface="Times New Roman"/>
                <a:ea typeface="Times New Roman"/>
                <a:cs typeface="Times New Roman"/>
                <a:sym typeface="Times New Roman"/>
              </a:rPr>
              <a:t>Implementation</a:t>
            </a:r>
            <a:endParaRPr/>
          </a:p>
        </p:txBody>
      </p:sp>
      <p:sp>
        <p:nvSpPr>
          <p:cNvPr id="180" name="Google Shape;180;p21"/>
          <p:cNvSpPr txBox="1"/>
          <p:nvPr/>
        </p:nvSpPr>
        <p:spPr>
          <a:xfrm>
            <a:off x="1151925" y="2336000"/>
            <a:ext cx="10340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200"/>
              <a:t>We have implemented the following features in the website:</a:t>
            </a:r>
            <a:endParaRPr sz="2200"/>
          </a:p>
          <a:p>
            <a:pPr indent="-368300" lvl="0" marL="457200" rtl="0" algn="l">
              <a:spcBef>
                <a:spcPts val="0"/>
              </a:spcBef>
              <a:spcAft>
                <a:spcPts val="0"/>
              </a:spcAft>
              <a:buSzPts val="2200"/>
              <a:buChar char="●"/>
            </a:pPr>
            <a:r>
              <a:rPr lang="en-IN" sz="2200"/>
              <a:t>Weather prediction</a:t>
            </a:r>
            <a:endParaRPr sz="2200"/>
          </a:p>
          <a:p>
            <a:pPr indent="-368300" lvl="0" marL="457200" rtl="0" algn="l">
              <a:spcBef>
                <a:spcPts val="0"/>
              </a:spcBef>
              <a:spcAft>
                <a:spcPts val="0"/>
              </a:spcAft>
              <a:buSzPts val="2200"/>
              <a:buChar char="●"/>
            </a:pPr>
            <a:r>
              <a:rPr lang="en-IN" sz="2200"/>
              <a:t>Crop rotation</a:t>
            </a:r>
            <a:endParaRPr sz="2200"/>
          </a:p>
          <a:p>
            <a:pPr indent="-368300" lvl="0" marL="457200" rtl="0" algn="l">
              <a:spcBef>
                <a:spcPts val="0"/>
              </a:spcBef>
              <a:spcAft>
                <a:spcPts val="0"/>
              </a:spcAft>
              <a:buSzPts val="2200"/>
              <a:buChar char="●"/>
            </a:pPr>
            <a:r>
              <a:rPr lang="en-IN" sz="2200"/>
              <a:t>Buy and sell products Cart </a:t>
            </a:r>
            <a:endParaRPr sz="2200"/>
          </a:p>
          <a:p>
            <a:pPr indent="-368300" lvl="0" marL="457200" rtl="0" algn="l">
              <a:spcBef>
                <a:spcPts val="0"/>
              </a:spcBef>
              <a:spcAft>
                <a:spcPts val="0"/>
              </a:spcAft>
              <a:buSzPts val="2200"/>
              <a:buChar char="●"/>
            </a:pPr>
            <a:r>
              <a:rPr lang="en-IN" sz="2200"/>
              <a:t>Calculate profit and loss</a:t>
            </a:r>
            <a:endParaRPr sz="2200"/>
          </a:p>
          <a:p>
            <a:pPr indent="-368300" lvl="0" marL="457200" rtl="0" algn="l">
              <a:spcBef>
                <a:spcPts val="0"/>
              </a:spcBef>
              <a:spcAft>
                <a:spcPts val="0"/>
              </a:spcAft>
              <a:buSzPts val="2200"/>
              <a:buChar char="●"/>
            </a:pPr>
            <a:r>
              <a:rPr lang="en-IN" sz="2200"/>
              <a:t>Farmers guide</a:t>
            </a:r>
            <a:endParaRPr sz="2200"/>
          </a:p>
          <a:p>
            <a:pPr indent="-368300" lvl="0" marL="457200" rtl="0" algn="l">
              <a:spcBef>
                <a:spcPts val="0"/>
              </a:spcBef>
              <a:spcAft>
                <a:spcPts val="0"/>
              </a:spcAft>
              <a:buSzPts val="2200"/>
              <a:buChar char="●"/>
            </a:pPr>
            <a:r>
              <a:rPr lang="en-IN" sz="2200"/>
              <a:t>Find out the problem in crops (upload an image)</a:t>
            </a:r>
            <a:endParaRPr sz="2200"/>
          </a:p>
          <a:p>
            <a:pPr indent="-368300" lvl="0" marL="457200" rtl="0" algn="l">
              <a:spcBef>
                <a:spcPts val="0"/>
              </a:spcBef>
              <a:spcAft>
                <a:spcPts val="0"/>
              </a:spcAft>
              <a:buSzPts val="2200"/>
              <a:buChar char="●"/>
            </a:pPr>
            <a:r>
              <a:rPr lang="en-IN" sz="2200"/>
              <a:t>Pandemic prediction</a:t>
            </a:r>
            <a:endParaRPr sz="2200"/>
          </a:p>
          <a:p>
            <a:pPr indent="-368300" lvl="0" marL="457200" rtl="0" algn="l">
              <a:spcBef>
                <a:spcPts val="0"/>
              </a:spcBef>
              <a:spcAft>
                <a:spcPts val="0"/>
              </a:spcAft>
              <a:buSzPts val="2200"/>
              <a:buChar char="●"/>
            </a:pPr>
            <a:r>
              <a:rPr lang="en-IN" sz="2200"/>
              <a:t>Soil detection</a:t>
            </a:r>
            <a:endParaRPr sz="2200"/>
          </a:p>
          <a:p>
            <a:pPr indent="-368300" lvl="0" marL="457200" rtl="0" algn="l">
              <a:spcBef>
                <a:spcPts val="0"/>
              </a:spcBef>
              <a:spcAft>
                <a:spcPts val="0"/>
              </a:spcAft>
              <a:buSzPts val="2200"/>
              <a:buChar char="●"/>
            </a:pPr>
            <a:r>
              <a:rPr lang="en-IN" sz="2200"/>
              <a:t>Plant disease detection</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